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79" r:id="rId5"/>
    <p:sldId id="262" r:id="rId6"/>
    <p:sldId id="259" r:id="rId7"/>
    <p:sldId id="270" r:id="rId8"/>
    <p:sldId id="260" r:id="rId9"/>
    <p:sldId id="272" r:id="rId10"/>
    <p:sldId id="271" r:id="rId11"/>
    <p:sldId id="261" r:id="rId12"/>
    <p:sldId id="273" r:id="rId13"/>
    <p:sldId id="274" r:id="rId14"/>
    <p:sldId id="275" r:id="rId15"/>
    <p:sldId id="276" r:id="rId16"/>
    <p:sldId id="277" r:id="rId17"/>
    <p:sldId id="278" r:id="rId18"/>
    <p:sldId id="268" r:id="rId19"/>
    <p:sldId id="269" r:id="rId20"/>
    <p:sldId id="258" r:id="rId21"/>
    <p:sldId id="263" r:id="rId22"/>
    <p:sldId id="266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F085-8ABD-B64F-E164-91FBC52DF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05017-958B-1E35-DEFA-09617D1F6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EEA40-A436-C439-DD9B-AC56EB69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EC3-BE45-611D-389C-6B86A1B7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9BC51-C0E1-ECCC-9AB2-AFD724A9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9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09B4-BB6A-0BE8-D727-22B9AF7D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A55A9-0B36-0AAD-B3AE-E19AAE9BC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60948-FBB8-7CAE-E08A-7C4CD9AD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8F622-6AFB-5534-295B-37896DAB2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C00AA-0C60-7CA3-F51F-06B55FBD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8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682FE-AC5B-D519-6A78-6C982D27D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41B7D-85BE-82FF-472C-212DA38D8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4CF4D-7239-AF94-644B-03CAA6BA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1DCE1-2C78-9555-117B-DA4A236A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A1732-5FE1-8F9B-CD8A-BBD0C479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7D00-5A4A-C216-08ED-DEAD2296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EFB6-7B49-5183-3723-D77331FF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4D6E-5057-C559-F301-CC3D21DA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CE81D-E5DF-E61C-6CF7-B9618E77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E161-D7A1-D07E-A9E1-772E114B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7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1DED-065E-D96F-0499-7081B12B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3F995-00B1-0236-AF01-4094BD545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06DA9-7692-E600-34BE-3DC6880D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32BA1-A6E5-CB39-F0DE-58C33D6D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0FB79-5097-9375-CB2A-14BBDE0C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80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F0A2-409D-83A5-050D-26CFB390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4D8CF-69A4-A841-715B-1187A5340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1C870-9C4D-75B4-096C-7D4F5C0AA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6BBAC-6783-9ED8-FDFA-BA2BBB7D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BA38F-5681-9308-F725-14709F4E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0C17F-AC66-EF12-E265-E1C6FF09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5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FE15-0D6E-154A-23FF-DF7C3509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53CA4-14D0-34A5-3FD2-E923A2914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3476D-22C7-7411-0B43-378F1A887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FF1EC-049E-328B-A364-30374F5BC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B8D37-B41D-EF45-DF82-3A8D8089B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DA989-2D06-6F23-F547-0AEE07AC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65893-C903-B973-4C4E-96E0E43E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06582-9AB6-FEC0-C36C-BDBE6B76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3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A2F0-2E98-0C3D-B366-C6C6AEBA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863E9-9566-B14E-7770-00DEF512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F7617-B65C-457E-12AD-F2CE10BF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5DE4E-5D4B-05A7-E284-9CA9876F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2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06A19-14CE-7E71-03C8-B38C1265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AE3E7-EDDC-64BC-E9B8-B0E93B6E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7C7C6-5AC4-0EAC-8389-2CF23979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8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5E6-4276-A4B2-BECD-F30CDFA89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B0D9-853D-54B4-983C-759B638E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208A8-E406-3318-9FA0-0283100B7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A1301-AE80-A251-F901-40A87DB0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70028-0A76-0DDE-0931-2FCA488A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AF1F2-E5A3-A0E3-E920-5C400646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351E2-BF45-FA19-3FBD-D9B2564E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782D-3201-6393-2ABB-A02B15E26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BE225-6A73-44EF-BE91-D9F0401D9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AA1EE-89F2-544B-60A3-7A0D65AF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F09CC-FD8D-DBA0-D70E-5DC79540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D62E2-90B7-EE7E-8405-AD6869CE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B250A-7370-EB9C-9E43-B2B3643F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48FEC-8534-B6D1-2BE7-CBFB74A71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F6086-DF29-4C92-099E-A1044D9D3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E288A-2F56-472D-A9F3-8C893E71401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84E10-A307-5565-B4C4-435D948F9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D6401-4859-A65B-7383-74511F24E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aldkopf/Chess" TargetMode="External"/><Relationship Id="rId3" Type="http://schemas.openxmlformats.org/officeDocument/2006/relationships/hyperlink" Target="https://en.wikipedia.org/wiki/Tafl_games" TargetMode="External"/><Relationship Id="rId7" Type="http://schemas.openxmlformats.org/officeDocument/2006/relationships/hyperlink" Target="https://en.wikipedia.org/wiki/Chaturanga" TargetMode="External"/><Relationship Id="rId2" Type="http://schemas.openxmlformats.org/officeDocument/2006/relationships/hyperlink" Target="https://en.wikipedia.org/wiki/Hexagonal_ches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cfchess.org/chaturanga/" TargetMode="External"/><Relationship Id="rId5" Type="http://schemas.openxmlformats.org/officeDocument/2006/relationships/hyperlink" Target="https://en.wikipedia.org/wiki/Shogi" TargetMode="External"/><Relationship Id="rId4" Type="http://schemas.openxmlformats.org/officeDocument/2006/relationships/hyperlink" Target="https://letsplayhnefatafl.com/rules-of-hnefatafl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AE64-AB1D-2739-FA64-66E026E7E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3889"/>
            <a:ext cx="9144000" cy="856840"/>
          </a:xfrm>
        </p:spPr>
        <p:txBody>
          <a:bodyPr>
            <a:noAutofit/>
          </a:bodyPr>
          <a:lstStyle/>
          <a:p>
            <a:r>
              <a:rPr lang="en-US" sz="8000" dirty="0"/>
              <a:t>Chess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94C75-4EAA-D9A3-D5B3-9144B0DFC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7122" y="1526995"/>
            <a:ext cx="9144000" cy="856840"/>
          </a:xfrm>
        </p:spPr>
        <p:txBody>
          <a:bodyPr>
            <a:normAutofit/>
          </a:bodyPr>
          <a:lstStyle/>
          <a:p>
            <a:r>
              <a:rPr lang="en-US" sz="4800" dirty="0"/>
              <a:t>Not just Chaturanga anymore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B5911-A100-965B-75D2-C7E7873D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82" y="3029310"/>
            <a:ext cx="5835950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4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867B-8AC3-F99F-4B9B-79DF2FDE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696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 – CC)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710046-1428-46AB-3D4D-18BCA3AC7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7822"/>
            <a:ext cx="4159469" cy="54050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Horse (Knight)</a:t>
            </a:r>
          </a:p>
          <a:p>
            <a:pPr lvl="1"/>
            <a:r>
              <a:rPr lang="en-US" dirty="0"/>
              <a:t>1 space orthogonally, then 1 space diagonally</a:t>
            </a:r>
          </a:p>
          <a:p>
            <a:pPr lvl="1"/>
            <a:r>
              <a:rPr lang="en-US" dirty="0"/>
              <a:t>‘hobbling the horse’s leg’</a:t>
            </a:r>
          </a:p>
          <a:p>
            <a:r>
              <a:rPr lang="en-US" dirty="0"/>
              <a:t>Chariot (Rook)</a:t>
            </a:r>
          </a:p>
          <a:p>
            <a:pPr lvl="1"/>
            <a:r>
              <a:rPr lang="en-US" dirty="0"/>
              <a:t>Similar to rook in chess – orthogonally, no jumping</a:t>
            </a:r>
          </a:p>
          <a:p>
            <a:r>
              <a:rPr lang="en-US" dirty="0"/>
              <a:t>Cannon</a:t>
            </a:r>
          </a:p>
          <a:p>
            <a:pPr lvl="1"/>
            <a:r>
              <a:rPr lang="en-US" dirty="0"/>
              <a:t>Moves like Chariot, </a:t>
            </a:r>
          </a:p>
          <a:p>
            <a:pPr lvl="1"/>
            <a:r>
              <a:rPr lang="en-US" dirty="0"/>
              <a:t>To capture MUST jump an intervening piece</a:t>
            </a:r>
          </a:p>
          <a:p>
            <a:r>
              <a:rPr lang="en-US" dirty="0"/>
              <a:t>Soldier</a:t>
            </a:r>
          </a:p>
          <a:p>
            <a:pPr lvl="1"/>
            <a:r>
              <a:rPr lang="en-US" dirty="0"/>
              <a:t>One space forward</a:t>
            </a:r>
          </a:p>
          <a:p>
            <a:pPr lvl="1"/>
            <a:r>
              <a:rPr lang="en-US" dirty="0"/>
              <a:t>Once across river . . 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FA95-9947-AD33-49F3-3026C85E0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42301"/>
            <a:ext cx="5181600" cy="1027934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US" sz="28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AF10E-C1E4-F980-EB1F-30DD4452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718" y="1087822"/>
            <a:ext cx="4916695" cy="54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3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4FC70417-FA57-8988-DC2E-735EB18F354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4658" y="477784"/>
            <a:ext cx="5263473" cy="56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794802"/>
            <a:ext cx="5181600" cy="4351338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Rules/Moves/Winning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83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857375"/>
            <a:ext cx="5902523" cy="4319588"/>
          </a:xfrm>
        </p:spPr>
        <p:txBody>
          <a:bodyPr>
            <a:normAutofit/>
          </a:bodyPr>
          <a:lstStyle/>
          <a:p>
            <a:r>
              <a:rPr lang="en-US" dirty="0"/>
              <a:t>King</a:t>
            </a:r>
          </a:p>
          <a:p>
            <a:pPr lvl="1"/>
            <a:r>
              <a:rPr lang="en-US" dirty="0"/>
              <a:t>1 Space, any direction</a:t>
            </a:r>
          </a:p>
          <a:p>
            <a:pPr lvl="1"/>
            <a:r>
              <a:rPr lang="en-US" dirty="0"/>
              <a:t>Cannot be promoted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Gold General (x2)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Cannot be promoted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1 Step at a time</a:t>
            </a:r>
            <a:endParaRPr lang="en-US" dirty="0"/>
          </a:p>
          <a:p>
            <a:r>
              <a:rPr lang="en-US" dirty="0"/>
              <a:t>Silver General (x2)</a:t>
            </a:r>
          </a:p>
          <a:p>
            <a:pPr lvl="1"/>
            <a:r>
              <a:rPr lang="en-US" dirty="0"/>
              <a:t>1 step forward</a:t>
            </a:r>
          </a:p>
          <a:p>
            <a:pPr lvl="1"/>
            <a:r>
              <a:rPr lang="en-US" dirty="0"/>
              <a:t>Any number diagonally</a:t>
            </a:r>
          </a:p>
          <a:p>
            <a:pPr lvl="1"/>
            <a:r>
              <a:rPr lang="en-US" dirty="0"/>
              <a:t>Promotes to Gold General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17" y="985838"/>
            <a:ext cx="5172688" cy="5576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DA61A-8954-DD09-4F09-9E8B212FB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593" y="3192463"/>
            <a:ext cx="1270065" cy="1378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0BFCC-B95F-C9B6-70CD-CEDDB5C8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057" y="4786313"/>
            <a:ext cx="1602929" cy="17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8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/>
          </a:bodyPr>
          <a:lstStyle/>
          <a:p>
            <a:r>
              <a:rPr lang="en-US" dirty="0"/>
              <a:t>Rook (x1)</a:t>
            </a:r>
          </a:p>
          <a:p>
            <a:pPr lvl="1"/>
            <a:r>
              <a:rPr lang="en-US" dirty="0"/>
              <a:t>Unlimited, Horizontal/Vertical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Promotes to Dragon (adds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1 space diagonally)</a:t>
            </a:r>
          </a:p>
          <a:p>
            <a:r>
              <a:rPr lang="en-US" dirty="0">
                <a:sym typeface="Wingdings" panose="05000000000000000000" pitchFamily="2" charset="2"/>
              </a:rPr>
              <a:t>Bishop (x1)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Unlimited Diagonally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Promotes to Horse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(adds 1 space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Horizontal/Vertical)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159" y="2026982"/>
            <a:ext cx="4206946" cy="4535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4AE16-491F-9899-3046-9C7D1B21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507" y="1927534"/>
            <a:ext cx="1898985" cy="2044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60CE23-7DB7-1A5E-5985-360D89C8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577" y="4203754"/>
            <a:ext cx="1920026" cy="20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/>
          </a:bodyPr>
          <a:lstStyle/>
          <a:p>
            <a:r>
              <a:rPr lang="en-US" dirty="0"/>
              <a:t>Knight (x2)</a:t>
            </a:r>
          </a:p>
          <a:p>
            <a:pPr lvl="1"/>
            <a:r>
              <a:rPr lang="en-US" dirty="0"/>
              <a:t>2 Steps Forward, 1 Step to either side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jump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Note – steps </a:t>
            </a:r>
            <a:r>
              <a:rPr lang="en-US" b="1" dirty="0">
                <a:sym typeface="Wingdings" panose="05000000000000000000" pitchFamily="2" charset="2"/>
              </a:rPr>
              <a:t>FORWARD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Promoted Knight moves like Gold General</a:t>
            </a:r>
          </a:p>
          <a:p>
            <a:r>
              <a:rPr lang="en-US" dirty="0">
                <a:sym typeface="Wingdings" panose="05000000000000000000" pitchFamily="2" charset="2"/>
              </a:rPr>
              <a:t>Lance (x2)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Unlimited Vertically </a:t>
            </a:r>
            <a:r>
              <a:rPr lang="en-US" b="1" dirty="0">
                <a:sym typeface="Wingdings" panose="05000000000000000000" pitchFamily="2" charset="2"/>
              </a:rPr>
              <a:t>forward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Promoted Lance moves like Gold General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159" y="2026982"/>
            <a:ext cx="4206946" cy="4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8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/>
          </a:bodyPr>
          <a:lstStyle/>
          <a:p>
            <a:r>
              <a:rPr lang="en-US" dirty="0"/>
              <a:t>Pawn (x9)</a:t>
            </a:r>
          </a:p>
          <a:p>
            <a:pPr lvl="1"/>
            <a:r>
              <a:rPr lang="en-US" dirty="0"/>
              <a:t>1 Step Forward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Captures forward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Promoted Pawn moves like Gold General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159" y="2026982"/>
            <a:ext cx="4206946" cy="4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3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 fontScale="92500"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(Promotion, Captures)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 fontScale="92500"/>
          </a:bodyPr>
          <a:lstStyle/>
          <a:p>
            <a:r>
              <a:rPr lang="en-US" dirty="0"/>
              <a:t>Promotion</a:t>
            </a:r>
          </a:p>
          <a:p>
            <a:pPr lvl="1"/>
            <a:r>
              <a:rPr lang="en-US" dirty="0"/>
              <a:t>Last 3 ranks in YOUR direction of motion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Promotion is voluntary</a:t>
            </a:r>
          </a:p>
          <a:p>
            <a:r>
              <a:rPr lang="en-US" dirty="0">
                <a:sym typeface="Wingdings" panose="05000000000000000000" pitchFamily="2" charset="2"/>
              </a:rPr>
              <a:t>Captures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During your turn, you may ‘drop’ (place) a piece YOU captured on the 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Dropped pieces are the unpromoted piece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drop in the promotion zone (and promote next turn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Cannot drop Knight where it cannot move (e.g. last rank)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0C55A-282D-4A79-BD8E-6E3A6200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29" y="1146330"/>
            <a:ext cx="5053680" cy="54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0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29"/>
            <a:ext cx="5189092" cy="502587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</a:t>
            </a:r>
            <a:endParaRPr lang="en-US" sz="28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</a:t>
            </a:r>
          </a:p>
          <a:p>
            <a:pPr lvl="1"/>
            <a:r>
              <a:rPr lang="en-US" dirty="0"/>
              <a:t>Janggi (Korean Chess – no river)</a:t>
            </a:r>
          </a:p>
          <a:p>
            <a:pPr lvl="1"/>
            <a:r>
              <a:rPr lang="en-US" dirty="0"/>
              <a:t>Game of the three Kingdoms</a:t>
            </a:r>
          </a:p>
          <a:p>
            <a:r>
              <a:rPr lang="en-US" dirty="0"/>
              <a:t>Chess</a:t>
            </a:r>
          </a:p>
          <a:p>
            <a:pPr lvl="1"/>
            <a:r>
              <a:rPr lang="en-US" dirty="0"/>
              <a:t>Hexagonal Chess</a:t>
            </a:r>
          </a:p>
          <a:p>
            <a:pPr lvl="1"/>
            <a:r>
              <a:rPr lang="en-US" dirty="0" err="1"/>
              <a:t>Chaturaji</a:t>
            </a:r>
            <a:r>
              <a:rPr lang="en-US" dirty="0"/>
              <a:t> (4 person Chess)</a:t>
            </a:r>
          </a:p>
        </p:txBody>
      </p:sp>
    </p:spTree>
    <p:extLst>
      <p:ext uri="{BB962C8B-B14F-4D97-AF65-F5344CB8AC3E}">
        <p14:creationId xmlns:p14="http://schemas.microsoft.com/office/powerpoint/2010/main" val="3851176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4F15-070D-D153-8F97-A46DC7BA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DF3E-9B41-1728-8D06-EEB345B5C5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Glinski</a:t>
            </a:r>
            <a:r>
              <a:rPr lang="en-US" dirty="0"/>
              <a:t> Variant</a:t>
            </a:r>
          </a:p>
          <a:p>
            <a:r>
              <a:rPr lang="en-US" dirty="0"/>
              <a:t>Additional Pawn and Additional Bishop</a:t>
            </a:r>
          </a:p>
          <a:p>
            <a:r>
              <a:rPr lang="en-US" dirty="0"/>
              <a:t>Bishops move ‘diagonally’ along the same colored tiles.</a:t>
            </a:r>
          </a:p>
          <a:p>
            <a:r>
              <a:rPr lang="en-US" dirty="0"/>
              <a:t>No </a:t>
            </a:r>
            <a:r>
              <a:rPr lang="en-US" dirty="0" err="1"/>
              <a:t>en</a:t>
            </a:r>
            <a:r>
              <a:rPr lang="en-US" dirty="0"/>
              <a:t> passant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66C1E3-DC4C-487B-C974-65621EAE19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6659" y="2257425"/>
            <a:ext cx="3655379" cy="3919538"/>
          </a:xfrm>
        </p:spPr>
      </p:pic>
    </p:spTree>
    <p:extLst>
      <p:ext uri="{BB962C8B-B14F-4D97-AF65-F5344CB8AC3E}">
        <p14:creationId xmlns:p14="http://schemas.microsoft.com/office/powerpoint/2010/main" val="406748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4F15-070D-D153-8F97-A46DC7BA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Chess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EA308-23AF-7F16-06C8-76566992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08" y="1825625"/>
            <a:ext cx="5790092" cy="50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1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E058-1A42-63D8-2009-288245E2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/>
              <a:t>Agenda (not hidden)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44956-4579-57CF-C004-08D34A241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962" y="1541124"/>
            <a:ext cx="9367837" cy="463583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A brief history</a:t>
            </a:r>
          </a:p>
          <a:p>
            <a:r>
              <a:rPr lang="en-US" sz="2000" dirty="0"/>
              <a:t>Not Covered (today)</a:t>
            </a:r>
          </a:p>
          <a:p>
            <a:r>
              <a:rPr lang="en-US" sz="2000" dirty="0"/>
              <a:t>What others play (or played)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 (Vikings)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Chess)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(Japanese Chess)</a:t>
            </a:r>
          </a:p>
          <a:p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Other chess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Rules/Moves/Winning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229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7173-0567-18EE-5616-8BF072A4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Three Kingdoms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A2AAB-AA2C-1D34-56BC-0076B8636A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1370" y="1825625"/>
            <a:ext cx="4955260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D07D9-6D0B-51A8-7FFA-36C9CF15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29275" cy="4351338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From the Waring States Period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Red, Green, Blue pieces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side that ‘defeats one of the others takes over the remaining pieces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Same as Chinese Chess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9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229B-04F9-A764-34AD-7E38A507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Chaturaji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6760F-4AE7-7F54-EB78-6FB6E756A6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33258" y="681037"/>
            <a:ext cx="5296429" cy="5941871"/>
          </a:xfrm>
        </p:spPr>
      </p:pic>
    </p:spTree>
    <p:extLst>
      <p:ext uri="{BB962C8B-B14F-4D97-AF65-F5344CB8AC3E}">
        <p14:creationId xmlns:p14="http://schemas.microsoft.com/office/powerpoint/2010/main" val="279265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5BAE-4E34-0824-2DAE-F8D075A3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67E86-2C00-FC25-33E7-E05228F85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825625"/>
            <a:ext cx="11430000" cy="4351338"/>
          </a:xfrm>
        </p:spPr>
        <p:txBody>
          <a:bodyPr/>
          <a:lstStyle/>
          <a:p>
            <a:r>
              <a:rPr lang="en-US" dirty="0"/>
              <a:t>Books</a:t>
            </a:r>
          </a:p>
          <a:p>
            <a:pPr lvl="1"/>
            <a:r>
              <a:rPr lang="en-US" dirty="0"/>
              <a:t>Shogi - Japanese Chess (by Mountain, Yellow)</a:t>
            </a:r>
          </a:p>
          <a:p>
            <a:pPr lvl="1"/>
            <a:r>
              <a:rPr lang="en-US" dirty="0"/>
              <a:t>Shogi Primer: Japanese chess guide for English speakers ISBN  979-8-7552-5331-4</a:t>
            </a:r>
          </a:p>
          <a:p>
            <a:pPr lvl="1"/>
            <a:r>
              <a:rPr lang="en-US" dirty="0"/>
              <a:t>Xiangqi For Absolute Beginners ISBN 9789671436219</a:t>
            </a:r>
          </a:p>
          <a:p>
            <a:pPr lvl="1"/>
            <a:r>
              <a:rPr lang="en-US" dirty="0"/>
              <a:t>Xiangqi or Chinese Chess Book of Board Game Strategy ISBN 979-8-501-16897-8</a:t>
            </a:r>
          </a:p>
          <a:p>
            <a:pPr lvl="1"/>
            <a:r>
              <a:rPr lang="en-US" dirty="0"/>
              <a:t>An Introduction to Hnefatafl ISBN 978-1-326-37233-0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10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5BAE-4E34-0824-2DAE-F8D075A3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67E86-2C00-FC25-33E7-E05228F85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443038"/>
            <a:ext cx="11430000" cy="4733925"/>
          </a:xfrm>
        </p:spPr>
        <p:txBody>
          <a:bodyPr/>
          <a:lstStyle/>
          <a:p>
            <a:r>
              <a:rPr lang="en-US" dirty="0"/>
              <a:t>Links</a:t>
            </a:r>
          </a:p>
          <a:p>
            <a:pPr lvl="1"/>
            <a:r>
              <a:rPr lang="en-US" dirty="0"/>
              <a:t> Hexagonal Chess </a:t>
            </a:r>
            <a:r>
              <a:rPr lang="en-US" dirty="0">
                <a:hlinkClick r:id="rId2"/>
              </a:rPr>
              <a:t>Hexagonal chess – Wikipedia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Tafl</a:t>
            </a:r>
            <a:r>
              <a:rPr lang="en-US" dirty="0">
                <a:hlinkClick r:id="rId3"/>
              </a:rPr>
              <a:t> games – Wikipedia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The Rules Of Hnefatafl: Learn To Play “Viking Chess” – Let's Play Hnefatafl! (letsplayhnefatafl.com)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Shogi – Wikipedia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https://ocfchess.org/chaturanga/</a:t>
            </a:r>
            <a:endParaRPr lang="en-US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hlinkClick r:id="rId7"/>
              </a:rPr>
              <a:t>Chaturanga – Wikipedia</a:t>
            </a:r>
            <a:endParaRPr lang="en-US" dirty="0"/>
          </a:p>
          <a:p>
            <a:pPr lvl="1"/>
            <a:r>
              <a:rPr lang="en-US" dirty="0" err="1">
                <a:hlinkClick r:id="rId8"/>
              </a:rPr>
              <a:t>Waldkopf</a:t>
            </a:r>
            <a:r>
              <a:rPr lang="en-US" dirty="0">
                <a:hlinkClick r:id="rId8"/>
              </a:rPr>
              <a:t>/Chess: Presentation on 'other' forms of chess (Viking, Chinese, Japanese) (github.com/</a:t>
            </a:r>
            <a:r>
              <a:rPr lang="en-US" dirty="0" err="1">
                <a:hlinkClick r:id="rId8"/>
              </a:rPr>
              <a:t>Waldkopf</a:t>
            </a:r>
            <a:r>
              <a:rPr lang="en-US" dirty="0">
                <a:hlinkClick r:id="rId8"/>
              </a:rPr>
              <a:t>/chess)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5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4E691-0B5B-4EC8-3316-17FF222A8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9" r="-2" b="-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2F2C4-E197-C22C-D81D-D5F5F986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412740" cy="1301750"/>
          </a:xfrm>
        </p:spPr>
        <p:txBody>
          <a:bodyPr>
            <a:normAutofit/>
          </a:bodyPr>
          <a:lstStyle/>
          <a:p>
            <a:r>
              <a:rPr lang="en-US" sz="4000" dirty="0"/>
              <a:t>About me (Woody) and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9A50-C9B2-8809-C0B6-8C21E33F7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8360" y="1562100"/>
            <a:ext cx="4135990" cy="46148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I enjoy chess (that does not mean I am GOOD at chess)</a:t>
            </a:r>
          </a:p>
          <a:p>
            <a:r>
              <a:rPr lang="en-US" sz="2000" dirty="0"/>
              <a:t>I am NOT Norse, Chinese, nor Japanese!</a:t>
            </a:r>
          </a:p>
          <a:p>
            <a:r>
              <a:rPr lang="en-US" sz="2000" dirty="0"/>
              <a:t>Yes, you can get a copy of these slides (GitHub or Thumb Drive)</a:t>
            </a:r>
          </a:p>
          <a:p>
            <a:r>
              <a:rPr lang="en-US" sz="2000" dirty="0"/>
              <a:t>I have each of these HERE if you want to try. . . </a:t>
            </a:r>
          </a:p>
          <a:p>
            <a:r>
              <a:rPr lang="en-US" sz="2000" dirty="0"/>
              <a:t>Electronic versions are available on the Apple Store</a:t>
            </a:r>
          </a:p>
          <a:p>
            <a:r>
              <a:rPr lang="en-US" sz="2000" dirty="0"/>
              <a:t>The internet is your friend</a:t>
            </a:r>
          </a:p>
          <a:p>
            <a:r>
              <a:rPr lang="en-US" sz="2000" dirty="0"/>
              <a:t>No – this is NOT a standup comedy routine</a:t>
            </a:r>
          </a:p>
          <a:p>
            <a:pPr marL="0" indent="0">
              <a:buNone/>
            </a:pPr>
            <a:r>
              <a:rPr lang="en-US" sz="2000" dirty="0"/>
              <a:t>Folio, P., &amp; Folio, K. (2011). In  Agatha Heterodyne and the </a:t>
            </a:r>
            <a:r>
              <a:rPr lang="en-US" sz="2000" dirty="0" err="1"/>
              <a:t>Beetleburg</a:t>
            </a:r>
            <a:r>
              <a:rPr lang="en-US" sz="2000" dirty="0"/>
              <a:t> Clank (Prologue). Airship Entertainment.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7F1E57B-7E76-3A8D-E23E-8C2EF657B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Folio, P., &amp; Folio, K. (Year). Title of the illustration (if any). In Author of the Book (Ed.), Agatha Heterodyne, Girl Genius (p. page number). Publisher.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4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0ABA-7240-6433-9AC7-BE5D003C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901DD-E3C8-AE38-BB85-50636C988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6841" y="1690688"/>
            <a:ext cx="6635862" cy="4802187"/>
          </a:xfrm>
        </p:spPr>
        <p:txBody>
          <a:bodyPr/>
          <a:lstStyle/>
          <a:p>
            <a:r>
              <a:rPr lang="en-US" dirty="0"/>
              <a:t>Star Trek Chess (tri-Dimensional)</a:t>
            </a:r>
          </a:p>
          <a:p>
            <a:pPr lvl="1"/>
            <a:r>
              <a:rPr lang="en-US" dirty="0"/>
              <a:t>Interesting</a:t>
            </a:r>
          </a:p>
          <a:p>
            <a:pPr lvl="1"/>
            <a:r>
              <a:rPr lang="en-US" dirty="0"/>
              <a:t>I have never played</a:t>
            </a:r>
          </a:p>
          <a:p>
            <a:r>
              <a:rPr lang="en-US" dirty="0"/>
              <a:t>3 Person Chess</a:t>
            </a:r>
          </a:p>
          <a:p>
            <a:pPr lvl="1"/>
            <a:r>
              <a:rPr lang="en-US" dirty="0"/>
              <a:t>I have never played this either</a:t>
            </a:r>
          </a:p>
          <a:p>
            <a:r>
              <a:rPr lang="en-US" dirty="0"/>
              <a:t>3-d Chess (Strato-3D)</a:t>
            </a:r>
          </a:p>
          <a:p>
            <a:pPr lvl="1"/>
            <a:r>
              <a:rPr lang="en-US" dirty="0"/>
              <a:t>This, I have played</a:t>
            </a:r>
          </a:p>
        </p:txBody>
      </p:sp>
      <p:pic>
        <p:nvPicPr>
          <p:cNvPr id="1026" name="Picture 2" descr="Star Trek Tridimensional Chess Franklin Mint: ChessAntiques.com">
            <a:extLst>
              <a:ext uri="{FF2B5EF4-FFF2-40B4-BE49-F238E27FC236}">
                <a16:creationId xmlns:a16="http://schemas.microsoft.com/office/drawing/2014/main" id="{C1EA1C69-6F72-AC49-D14E-4D29265B8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38" y="889573"/>
            <a:ext cx="2720973" cy="333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saria Wooden Three-Player Chess - 12 Inches - with Foldable Board, Handcrafted Playing Pieces, and Felt-Lined Storage">
            <a:extLst>
              <a:ext uri="{FF2B5EF4-FFF2-40B4-BE49-F238E27FC236}">
                <a16:creationId xmlns:a16="http://schemas.microsoft.com/office/drawing/2014/main" id="{A50E1D5D-A71D-60A3-59E5-8E55FC44C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75" y="4460809"/>
            <a:ext cx="3039297" cy="183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9385B-741B-CD08-DF4A-968BF2189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250" y="2510659"/>
            <a:ext cx="28730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8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EB38-FB96-8F2D-452D-C0592BC3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462"/>
          </a:xfrm>
        </p:spPr>
        <p:txBody>
          <a:bodyPr/>
          <a:lstStyle/>
          <a:p>
            <a:r>
              <a:rPr lang="en-US" dirty="0"/>
              <a:t>Chaturanga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9E62-7D3C-62C3-DF8D-FF1880E51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</p:spPr>
        <p:txBody>
          <a:bodyPr>
            <a:normAutofit/>
          </a:bodyPr>
          <a:lstStyle/>
          <a:p>
            <a:r>
              <a:rPr lang="en-US" dirty="0"/>
              <a:t>First (original?) Chess</a:t>
            </a:r>
          </a:p>
          <a:p>
            <a:pPr lvl="1"/>
            <a:r>
              <a:rPr lang="en-US" dirty="0"/>
              <a:t>Viking Chess – evolved from a Roman game</a:t>
            </a:r>
          </a:p>
          <a:p>
            <a:r>
              <a:rPr lang="en-US" dirty="0"/>
              <a:t>India 7</a:t>
            </a:r>
            <a:r>
              <a:rPr lang="en-US" baseline="30000" dirty="0"/>
              <a:t>th</a:t>
            </a:r>
            <a:r>
              <a:rPr lang="en-US" dirty="0"/>
              <a:t> Century AD (however, possibly 5000 years earlier)</a:t>
            </a:r>
          </a:p>
          <a:p>
            <a:pPr lvl="1"/>
            <a:r>
              <a:rPr lang="en-US" dirty="0"/>
              <a:t>Strategy (my interest in Military History and Military Strategy)</a:t>
            </a:r>
          </a:p>
          <a:p>
            <a:r>
              <a:rPr lang="en-US" dirty="0"/>
              <a:t>Migrated and evolved</a:t>
            </a:r>
          </a:p>
          <a:p>
            <a:pPr lvl="1"/>
            <a:r>
              <a:rPr lang="en-US" dirty="0"/>
              <a:t>West – Chess, </a:t>
            </a:r>
            <a:r>
              <a:rPr lang="it-IT" dirty="0"/>
              <a:t>Shatranj (Persian), Chaturaji (4 person), Tamerlane Chess</a:t>
            </a:r>
            <a:endParaRPr lang="en-US" dirty="0"/>
          </a:p>
          <a:p>
            <a:pPr lvl="1"/>
            <a:r>
              <a:rPr lang="en-US" dirty="0"/>
              <a:t>North – 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</a:t>
            </a:r>
          </a:p>
          <a:p>
            <a:r>
              <a:rPr lang="en-US" dirty="0"/>
              <a:t>Some of the limitations on pieces stayed during the north migration (e.g. Elephant only moves 2 spaces, no ‘jumping’)</a:t>
            </a:r>
          </a:p>
        </p:txBody>
      </p:sp>
    </p:spTree>
    <p:extLst>
      <p:ext uri="{BB962C8B-B14F-4D97-AF65-F5344CB8AC3E}">
        <p14:creationId xmlns:p14="http://schemas.microsoft.com/office/powerpoint/2010/main" val="403003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5DB3-3681-8A76-8368-976F7D35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 (Viking Chess – VC)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0C0DA9-B6AF-2161-9A44-FC472BD54C4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4490" y="2876764"/>
            <a:ext cx="3300199" cy="33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6710-3939-ECB0-54BA-73A9C7AFD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11" y="1314450"/>
            <a:ext cx="7023724" cy="4692206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 number of variants of </a:t>
            </a:r>
            <a:r>
              <a:rPr lang="en-US" sz="2400" dirty="0" err="1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Tafl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games.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Adapted from a Roman Game (Ludus </a:t>
            </a:r>
            <a:r>
              <a:rPr lang="en-US" sz="2400" dirty="0" err="1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latrunculorum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baseline="30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– 18</a:t>
            </a:r>
            <a:r>
              <a:rPr lang="en-US" sz="2400" baseline="30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centuries, table games in various forms of which </a:t>
            </a:r>
            <a:r>
              <a:rPr lang="en-US" sz="2400" dirty="0" err="1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Skáktafl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(chess) is one)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Modern vs original (rules not written down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Developed differently at different locations. Archaeologists have found editions in places such as Ireland and Ukraine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Board – 11x11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King (Defender only)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Pawns (Swedes -  Defenders) Around the king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Pawns (Muscovites – Attackers) Edge</a:t>
            </a:r>
            <a:endParaRPr lang="en-US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3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5DB3-3681-8A76-8368-976F7D35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 (Viking Chess – 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6710-3939-ECB0-54BA-73A9C7AFD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097" y="1314450"/>
            <a:ext cx="6793037" cy="4692206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Rules/Moves/Winning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(either side) move like the rook in Chess – any number of unoccupied squares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Capturing – one piece on both sides of opposing piece (exceptions on blocked squares)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Goal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King gets to corner</a:t>
            </a:r>
          </a:p>
          <a:p>
            <a:pPr lvl="2"/>
            <a:r>
              <a:rPr lang="en-US" sz="240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Attackers 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‘capture’ king</a:t>
            </a:r>
            <a:endParaRPr lang="en-US" sz="32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Various </a:t>
            </a:r>
            <a:r>
              <a:rPr lang="en-US" sz="2400" dirty="0" err="1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Tafl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games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28184-067B-D827-9D2B-4615FC28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37" y="2475187"/>
            <a:ext cx="4147067" cy="338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867B-8AC3-F99F-4B9B-79DF2FDE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 – CC)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7AFEF1A-F50D-3528-99F8-F29F6280512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769" y="1774674"/>
            <a:ext cx="3733156" cy="410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FA95-9947-AD33-49F3-3026C85E0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4265" y="1774674"/>
            <a:ext cx="5898435" cy="4402289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3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867B-8AC3-F99F-4B9B-79DF2FDE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 – CC)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710046-1428-46AB-3D4D-18BCA3AC7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4662"/>
            <a:ext cx="4159469" cy="5058213"/>
          </a:xfrm>
        </p:spPr>
        <p:txBody>
          <a:bodyPr>
            <a:normAutofit/>
          </a:bodyPr>
          <a:lstStyle/>
          <a:p>
            <a:r>
              <a:rPr lang="en-US" dirty="0"/>
              <a:t>General (King)</a:t>
            </a:r>
          </a:p>
          <a:p>
            <a:pPr lvl="1"/>
            <a:r>
              <a:rPr lang="en-US" dirty="0"/>
              <a:t>Cannot leave Palace</a:t>
            </a:r>
          </a:p>
          <a:p>
            <a:pPr lvl="1"/>
            <a:r>
              <a:rPr lang="en-US" dirty="0"/>
              <a:t>Cannot ‘see’ the opposing General</a:t>
            </a:r>
          </a:p>
          <a:p>
            <a:pPr lvl="1"/>
            <a:r>
              <a:rPr lang="en-US" dirty="0"/>
              <a:t>1 orthogonally</a:t>
            </a:r>
          </a:p>
          <a:p>
            <a:r>
              <a:rPr lang="en-US" dirty="0"/>
              <a:t>Advisor (Guards)</a:t>
            </a:r>
          </a:p>
          <a:p>
            <a:pPr lvl="1"/>
            <a:r>
              <a:rPr lang="en-US" dirty="0"/>
              <a:t>Cannot leave the Palace</a:t>
            </a:r>
          </a:p>
          <a:p>
            <a:pPr lvl="1"/>
            <a:r>
              <a:rPr lang="en-US" dirty="0"/>
              <a:t>1 diagonally</a:t>
            </a:r>
          </a:p>
          <a:p>
            <a:r>
              <a:rPr lang="en-US" dirty="0"/>
              <a:t>Elephant</a:t>
            </a:r>
          </a:p>
          <a:p>
            <a:pPr lvl="1"/>
            <a:r>
              <a:rPr lang="en-US" dirty="0"/>
              <a:t>2 spaces diagonally</a:t>
            </a:r>
          </a:p>
          <a:p>
            <a:pPr lvl="1"/>
            <a:r>
              <a:rPr lang="en-US" dirty="0"/>
              <a:t>‘blocking’ the elephant’s eye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FA95-9947-AD33-49F3-3026C85E0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17625"/>
            <a:ext cx="5181600" cy="74612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8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3CB35-5FF0-B4DC-95E0-550F9DB2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834" y="1517554"/>
            <a:ext cx="4616766" cy="50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4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4329</TotalTime>
  <Words>1028</Words>
  <Application>Microsoft Office PowerPoint</Application>
  <PresentationFormat>Widescreen</PresentationFormat>
  <Paragraphs>184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Arial Unicode MS</vt:lpstr>
      <vt:lpstr>Calibri</vt:lpstr>
      <vt:lpstr>Wingdings</vt:lpstr>
      <vt:lpstr>Office Theme</vt:lpstr>
      <vt:lpstr>Chess</vt:lpstr>
      <vt:lpstr>Agenda (not hidden)</vt:lpstr>
      <vt:lpstr>About me (Woody) and caveats</vt:lpstr>
      <vt:lpstr>What this is NOT</vt:lpstr>
      <vt:lpstr>Chaturanga</vt:lpstr>
      <vt:lpstr>Hnefatafl (Viking Chess – VC)</vt:lpstr>
      <vt:lpstr>Hnefatafl (Viking Chess – VC)</vt:lpstr>
      <vt:lpstr>Xiangqi (Chinese Chess – CC)</vt:lpstr>
      <vt:lpstr>Xiangqi (Chinese Chess – CC)</vt:lpstr>
      <vt:lpstr>Xiangqi (Chinese Chess – CC)</vt:lpstr>
      <vt:lpstr>Shogi</vt:lpstr>
      <vt:lpstr>Shogi</vt:lpstr>
      <vt:lpstr>Shogi</vt:lpstr>
      <vt:lpstr>Shogi</vt:lpstr>
      <vt:lpstr>Shogi</vt:lpstr>
      <vt:lpstr>Shogi</vt:lpstr>
      <vt:lpstr>Variants</vt:lpstr>
      <vt:lpstr>Hexagonal Chess</vt:lpstr>
      <vt:lpstr>Hexagonal Chess</vt:lpstr>
      <vt:lpstr>Game of Three Kingdoms</vt:lpstr>
      <vt:lpstr>Chaturaji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</dc:title>
  <dc:creator>Kevin Wood</dc:creator>
  <cp:lastModifiedBy>Kevin Wood</cp:lastModifiedBy>
  <cp:revision>44</cp:revision>
  <cp:lastPrinted>2024-05-25T11:14:23Z</cp:lastPrinted>
  <dcterms:created xsi:type="dcterms:W3CDTF">2024-04-08T13:23:40Z</dcterms:created>
  <dcterms:modified xsi:type="dcterms:W3CDTF">2024-05-25T11:14:30Z</dcterms:modified>
</cp:coreProperties>
</file>